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media/image2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CADCD9"/>
          </a:solidFill>
        </a:fill>
      </a:tcStyle>
    </a:wholeTbl>
    <a:band2H>
      <a:tcTxStyle b="def" i="def"/>
      <a:tcStyle>
        <a:tcBdr/>
        <a:fill>
          <a:solidFill>
            <a:srgbClr val="E6EEED"/>
          </a:solidFill>
        </a:fill>
      </a:tcStyle>
    </a:band2H>
    <a:firstCol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212121"/>
          </a:solidFill>
        </a:fill>
      </a:tcStyle>
    </a:band2H>
    <a:firstCol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12121"/>
          </a:solidFill>
        </a:fill>
      </a:tcStyle>
    </a:lastRow>
    <a:firstRow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38100" cap="flat">
              <a:solidFill>
                <a:srgbClr val="212121"/>
              </a:solidFill>
              <a:prstDash val="solid"/>
              <a:round/>
            </a:ln>
          </a:top>
          <a:bottom>
            <a:ln w="127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212121"/>
        </a:fontRef>
        <a:srgbClr val="212121"/>
      </a:tcTxStyle>
      <a:tcStyle>
        <a:tcBdr>
          <a:left>
            <a:ln w="12700" cap="flat">
              <a:solidFill>
                <a:srgbClr val="212121"/>
              </a:solidFill>
              <a:prstDash val="solid"/>
              <a:round/>
            </a:ln>
          </a:left>
          <a:right>
            <a:ln w="12700" cap="flat">
              <a:solidFill>
                <a:srgbClr val="212121"/>
              </a:solidFill>
              <a:prstDash val="solid"/>
              <a:round/>
            </a:ln>
          </a:right>
          <a:top>
            <a:ln w="12700" cap="flat">
              <a:solidFill>
                <a:srgbClr val="212121"/>
              </a:solidFill>
              <a:prstDash val="solid"/>
              <a:round/>
            </a:ln>
          </a:top>
          <a:bottom>
            <a:ln w="38100" cap="flat">
              <a:solidFill>
                <a:srgbClr val="212121"/>
              </a:solidFill>
              <a:prstDash val="solid"/>
              <a:round/>
            </a:ln>
          </a:bottom>
          <a:insideH>
            <a:ln w="12700" cap="flat">
              <a:solidFill>
                <a:srgbClr val="212121"/>
              </a:solidFill>
              <a:prstDash val="solid"/>
              <a:round/>
            </a:ln>
          </a:insideH>
          <a:insideV>
            <a:ln w="12700" cap="flat">
              <a:solidFill>
                <a:srgbClr val="212121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7" name="Shape 10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3" Type="http://schemas.openxmlformats.org/officeDocument/2006/relationships/hyperlink" Target="https://github.com/red5pro/streaming-html5/tree/d26c549d55a6f080236b3a2eb6c1c3194b9f8ee3/src/page/test/conference" TargetMode="Externa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15000"/>
              </a:lnSpc>
              <a:defRPr sz="1100"/>
            </a:pPr>
            <a:endParaRPr sz="2000">
              <a:latin typeface="Lato"/>
              <a:ea typeface="Lato"/>
              <a:cs typeface="Lato"/>
              <a:sym typeface="Lato"/>
            </a:endParaRPr>
          </a:p>
          <a:p>
            <a:pPr marL="457200" indent="-355600">
              <a:lnSpc>
                <a:spcPct val="115000"/>
              </a:lnSpc>
              <a:spcBef>
                <a:spcPts val="1200"/>
              </a:spcBef>
              <a:buClr>
                <a:srgbClr val="000000"/>
              </a:buClr>
              <a:buSzPts val="2000"/>
              <a:buFont typeface="Helvetica"/>
              <a:buChar char="●"/>
              <a:defRPr sz="2000">
                <a:latin typeface="Lato"/>
                <a:ea typeface="Lato"/>
                <a:cs typeface="Lato"/>
                <a:sym typeface="Lato"/>
              </a:defRPr>
            </a:pPr>
            <a:r>
              <a:t>Multi-party communication while viewing a show, movie, match, etc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0" name="Shape 1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57200" indent="-317500">
              <a:buClr>
                <a:srgbClr val="000000"/>
              </a:buClr>
              <a:buSzPts val="1400"/>
              <a:buFont typeface="Helvetica"/>
              <a:buChar char="●"/>
            </a:pPr>
            <a:r>
              <a:rPr u="sng">
                <a:solidFill>
                  <a:schemeClr val="accent5"/>
                </a:solidFill>
                <a:uFill>
                  <a:solidFill>
                    <a:schemeClr val="accent5"/>
                  </a:solidFill>
                </a:uFill>
                <a:hlinkClick r:id="rId3" invalidUrl="" action="" tgtFrame="" tooltip="" history="1" highlightClick="0" endSnd="0"/>
              </a:rPr>
              <a:t>https://github.com/red5pro/streaming-html5/tree/d26c549d55a6f080236b3a2eb6c1c3194b9f8ee3/src/page/test/conference</a:t>
            </a:r>
          </a:p>
          <a:p>
            <a:pPr marL="457200" indent="-317500">
              <a:buClr>
                <a:srgbClr val="000000"/>
              </a:buClr>
              <a:buSzPts val="1400"/>
              <a:buFont typeface="Helvetica"/>
              <a:buChar char="●"/>
            </a:pPr>
            <a:r>
              <a:t>View our Conference example in the red5pro/streaming-html5 testbed!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57200" indent="-304800">
              <a:buClr>
                <a:srgbClr val="000000"/>
              </a:buClr>
              <a:buSzPts val="1200"/>
              <a:buFont typeface="Arial"/>
              <a:buChar char="●"/>
              <a:defRPr sz="1200"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Shape 19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Fully customizable!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xx%"/>
          <p:cNvSpPr txBox="1"/>
          <p:nvPr>
            <p:ph type="title" hasCustomPrompt="1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/>
            <a:r>
              <a:t>xx%</a:t>
            </a:r>
          </a:p>
        </p:txBody>
      </p:sp>
      <p:sp>
        <p:nvSpPr>
          <p:cNvPr id="92" name="Body Level One…"/>
          <p:cNvSpPr txBox="1"/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Google Shape;23;p5"/>
          <p:cNvSpPr txBox="1"/>
          <p:nvPr>
            <p:ph type="body" sz="half" idx="21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36;p9"/>
          <p:cNvSpPr/>
          <p:nvPr/>
        </p:nvSpPr>
        <p:spPr>
          <a:xfrm>
            <a:off x="4572000" y="24"/>
            <a:ext cx="4572000" cy="5143501"/>
          </a:xfrm>
          <a:prstGeom prst="rect">
            <a:avLst/>
          </a:prstGeom>
          <a:solidFill>
            <a:srgbClr val="30303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Google Shape;39;p9"/>
          <p:cNvSpPr txBox="1"/>
          <p:nvPr>
            <p:ph type="body" sz="half" idx="21"/>
          </p:nvPr>
        </p:nvSpPr>
        <p:spPr>
          <a:xfrm>
            <a:off x="4939500" y="724199"/>
            <a:ext cx="3837000" cy="3695101"/>
          </a:xfrm>
          <a:prstGeom prst="rect">
            <a:avLst/>
          </a:prstGeom>
        </p:spPr>
        <p:txBody>
          <a:bodyPr anchor="ctr"/>
          <a:lstStyle/>
          <a:p>
            <a:pPr>
              <a:buClr>
                <a:srgbClr val="FFFFFF"/>
              </a:buCl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normAutofit fontScale="100000" lnSpcReduction="0"/>
          </a:bodyPr>
          <a:lstStyle>
            <a:lvl1pPr algn="r">
              <a:defRPr sz="1000">
                <a:solidFill>
                  <a:srgbClr val="ADADAD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ADADAD"/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rgbClr val="ADADAD"/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ADADAD"/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rgbClr val="ADADAD"/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ADADAD"/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rgbClr val="ADADAD"/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ADADAD"/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rgbClr val="ADADAD"/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ADADAD"/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rgbClr val="ADADAD"/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ADADAD"/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rgbClr val="ADADAD"/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ADADAD"/>
        </a:buClr>
        <a:buSzPts val="1800"/>
        <a:buFont typeface="Arial"/>
        <a:buChar char="●"/>
        <a:tabLst/>
        <a:defRPr b="0" baseline="0" cap="none" i="0" spc="0" strike="noStrike" sz="1800" u="none">
          <a:solidFill>
            <a:srgbClr val="ADADAD"/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ADADAD"/>
        </a:buClr>
        <a:buSzPts val="1800"/>
        <a:buFont typeface="Arial"/>
        <a:buChar char="○"/>
        <a:tabLst/>
        <a:defRPr b="0" baseline="0" cap="none" i="0" spc="0" strike="noStrike" sz="1800" u="none">
          <a:solidFill>
            <a:srgbClr val="ADADAD"/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ADADAD"/>
        </a:buClr>
        <a:buSzPts val="1800"/>
        <a:buFont typeface="Arial"/>
        <a:buChar char="■"/>
        <a:tabLst/>
        <a:defRPr b="0" baseline="0" cap="none" i="0" spc="0" strike="noStrike" sz="1800" u="none">
          <a:solidFill>
            <a:srgbClr val="ADADAD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54;p13"/>
          <p:cNvSpPr txBox="1"/>
          <p:nvPr>
            <p:ph type="title" idx="4294967295"/>
          </p:nvPr>
        </p:nvSpPr>
        <p:spPr>
          <a:xfrm>
            <a:off x="2161550" y="2186900"/>
            <a:ext cx="5017501" cy="1578901"/>
          </a:xfrm>
          <a:prstGeom prst="rect">
            <a:avLst/>
          </a:prstGeom>
        </p:spPr>
        <p:txBody>
          <a:bodyPr/>
          <a:lstStyle/>
          <a:p>
            <a:pPr>
              <a:defRPr sz="1800">
                <a:latin typeface="Open Sans"/>
                <a:ea typeface="Open Sans"/>
                <a:cs typeface="Open Sans"/>
                <a:sym typeface="Open Sans"/>
              </a:defRPr>
            </a:pPr>
            <a:r>
              <a:t>Building Your Own </a:t>
            </a:r>
            <a:br/>
            <a:r>
              <a:t>Interactive Live Streaming App</a:t>
            </a:r>
          </a:p>
        </p:txBody>
      </p:sp>
      <p:sp>
        <p:nvSpPr>
          <p:cNvPr id="110" name="Google Shape;55;p13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sp>
        <p:nvSpPr>
          <p:cNvPr id="111" name="Google Shape;56;p13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12" name="Google Shape;57;p13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pic>
        <p:nvPicPr>
          <p:cNvPr id="113" name="Google Shape;58;p13" descr="Google Shape;58;p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3176" y="1894400"/>
            <a:ext cx="2466002" cy="292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55;p22"/>
          <p:cNvSpPr txBox="1"/>
          <p:nvPr>
            <p:ph type="body" sz="quarter" idx="1"/>
          </p:nvPr>
        </p:nvSpPr>
        <p:spPr>
          <a:xfrm>
            <a:off x="1115457" y="1116459"/>
            <a:ext cx="3924900" cy="1148400"/>
          </a:xfrm>
          <a:prstGeom prst="rect">
            <a:avLst/>
          </a:prstGeom>
        </p:spPr>
        <p:txBody>
          <a:bodyPr/>
          <a:lstStyle/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Authentication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Interstitial </a:t>
            </a:r>
          </a:p>
        </p:txBody>
      </p:sp>
      <p:sp>
        <p:nvSpPr>
          <p:cNvPr id="188" name="Google Shape;156;p22"/>
          <p:cNvSpPr txBox="1"/>
          <p:nvPr/>
        </p:nvSpPr>
        <p:spPr>
          <a:xfrm>
            <a:off x="1314149" y="647953"/>
            <a:ext cx="69825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200">
                <a:solidFill>
                  <a:srgbClr val="EE220D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/</a:t>
            </a:r>
            <a:r>
              <a:rPr>
                <a:solidFill>
                  <a:srgbClr val="FFFFFF"/>
                </a:solidFill>
              </a:rPr>
              <a:t> </a:t>
            </a:r>
            <a:r>
              <a:rPr>
                <a:solidFill>
                  <a:srgbClr val="A9A9A9"/>
                </a:solidFill>
              </a:rPr>
              <a:t>Additional Features</a:t>
            </a:r>
          </a:p>
        </p:txBody>
      </p:sp>
      <p:sp>
        <p:nvSpPr>
          <p:cNvPr id="189" name="Google Shape;157;p22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90" name="Google Shape;158;p22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sp>
        <p:nvSpPr>
          <p:cNvPr id="191" name="Google Shape;159;p22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pic>
        <p:nvPicPr>
          <p:cNvPr id="192" name="Google Shape;160;p22" descr="Google Shape;160;p2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2997" y="238375"/>
            <a:ext cx="264301" cy="25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63;p14"/>
          <p:cNvSpPr txBox="1"/>
          <p:nvPr/>
        </p:nvSpPr>
        <p:spPr>
          <a:xfrm>
            <a:off x="1233774" y="1688200"/>
            <a:ext cx="3000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indent="457200">
              <a:lnSpc>
                <a:spcPct val="115000"/>
              </a:lnSpc>
              <a:spcBef>
                <a:spcPts val="1200"/>
              </a:spcBef>
              <a:defRPr sz="20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Video Chat</a:t>
            </a:r>
          </a:p>
        </p:txBody>
      </p:sp>
      <p:sp>
        <p:nvSpPr>
          <p:cNvPr id="116" name="Google Shape;64;p14"/>
          <p:cNvSpPr txBox="1"/>
          <p:nvPr/>
        </p:nvSpPr>
        <p:spPr>
          <a:xfrm>
            <a:off x="5054000" y="1688200"/>
            <a:ext cx="30000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indent="457200">
              <a:lnSpc>
                <a:spcPct val="115000"/>
              </a:lnSpc>
              <a:spcBef>
                <a:spcPts val="1200"/>
              </a:spcBef>
              <a:defRPr sz="20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Main Program</a:t>
            </a:r>
          </a:p>
        </p:txBody>
      </p:sp>
      <p:sp>
        <p:nvSpPr>
          <p:cNvPr id="117" name="Google Shape;65;p14"/>
          <p:cNvSpPr txBox="1"/>
          <p:nvPr/>
        </p:nvSpPr>
        <p:spPr>
          <a:xfrm>
            <a:off x="4106274" y="1688200"/>
            <a:ext cx="3747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spcBef>
                <a:spcPts val="1200"/>
              </a:spcBef>
              <a:defRPr sz="20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+</a:t>
            </a:r>
          </a:p>
        </p:txBody>
      </p:sp>
      <p:pic>
        <p:nvPicPr>
          <p:cNvPr id="118" name="Google Shape;66;p14" descr="Google Shape;66;p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58124" y="1056928"/>
            <a:ext cx="2378555" cy="2585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Google Shape;67;p14" descr="Google Shape;67;p1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252374" y="1228699"/>
            <a:ext cx="4146077" cy="2334525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Google Shape;68;p14"/>
          <p:cNvSpPr txBox="1"/>
          <p:nvPr/>
        </p:nvSpPr>
        <p:spPr>
          <a:xfrm>
            <a:off x="1314149" y="647953"/>
            <a:ext cx="69825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200">
                <a:solidFill>
                  <a:srgbClr val="EE220D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/</a:t>
            </a:r>
            <a:r>
              <a:rPr>
                <a:solidFill>
                  <a:srgbClr val="FFFFFF"/>
                </a:solidFill>
              </a:rPr>
              <a:t> </a:t>
            </a:r>
            <a:r>
              <a:rPr>
                <a:solidFill>
                  <a:srgbClr val="A9A9A9"/>
                </a:solidFill>
              </a:rPr>
              <a:t>What is a Virtual Watch Party?</a:t>
            </a:r>
          </a:p>
        </p:txBody>
      </p:sp>
      <p:sp>
        <p:nvSpPr>
          <p:cNvPr id="121" name="Google Shape;70;p14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2" name="Google Shape;71;p14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sp>
        <p:nvSpPr>
          <p:cNvPr id="123" name="Google Shape;72;p14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pic>
        <p:nvPicPr>
          <p:cNvPr id="124" name="Google Shape;73;p14" descr="Google Shape;73;p14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62997" y="238375"/>
            <a:ext cx="264301" cy="25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78;p15" descr="Google Shape;78;p15"/>
          <p:cNvPicPr>
            <a:picLocks noChangeAspect="1"/>
          </p:cNvPicPr>
          <p:nvPr/>
        </p:nvPicPr>
        <p:blipFill>
          <a:blip r:embed="rId2">
            <a:alphaModFix amt="22000"/>
            <a:extLst/>
          </a:blip>
          <a:stretch>
            <a:fillRect/>
          </a:stretch>
        </p:blipFill>
        <p:spPr>
          <a:xfrm>
            <a:off x="-2" y="-24849"/>
            <a:ext cx="9144001" cy="6098963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Google Shape;79;p15"/>
          <p:cNvSpPr txBox="1"/>
          <p:nvPr>
            <p:ph type="body" idx="1"/>
          </p:nvPr>
        </p:nvSpPr>
        <p:spPr>
          <a:xfrm>
            <a:off x="1108000" y="1124908"/>
            <a:ext cx="7038900" cy="2911201"/>
          </a:xfrm>
          <a:prstGeom prst="rect">
            <a:avLst/>
          </a:prstGeom>
        </p:spPr>
        <p:txBody>
          <a:bodyPr/>
          <a:lstStyle/>
          <a:p>
            <a:pPr indent="-330200">
              <a:lnSpc>
                <a:spcPct val="92000"/>
              </a:lnSpc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Trend of moving Remote </a:t>
            </a:r>
            <a:br/>
            <a:r>
              <a:t>(accelerated by COVID)</a:t>
            </a:r>
            <a:br/>
            <a:endParaRPr sz="600"/>
          </a:p>
          <a:p>
            <a:pPr indent="-330200">
              <a:lnSpc>
                <a:spcPct val="92000"/>
              </a:lnSpc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Interact in Real Time with Content</a:t>
            </a:r>
            <a:br/>
            <a:endParaRPr sz="600"/>
          </a:p>
          <a:p>
            <a:pPr indent="-330200">
              <a:lnSpc>
                <a:spcPct val="92000"/>
              </a:lnSpc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Business Use Cases</a:t>
            </a:r>
          </a:p>
          <a:p>
            <a:pPr lvl="1" marL="914400" indent="-330200">
              <a:lnSpc>
                <a:spcPct val="92000"/>
              </a:lnSpc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Live Sports</a:t>
            </a:r>
          </a:p>
          <a:p>
            <a:pPr lvl="1" marL="914400" indent="-330200">
              <a:lnSpc>
                <a:spcPct val="92000"/>
              </a:lnSpc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Live Concerts</a:t>
            </a:r>
          </a:p>
          <a:p>
            <a:pPr lvl="1" marL="914400" indent="-330200">
              <a:lnSpc>
                <a:spcPct val="92000"/>
              </a:lnSpc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Live Events</a:t>
            </a:r>
          </a:p>
          <a:p>
            <a:pPr lvl="1" marL="914400" indent="-330200">
              <a:lnSpc>
                <a:spcPct val="92000"/>
              </a:lnSpc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Micro Betting at these Events</a:t>
            </a:r>
          </a:p>
          <a:p>
            <a:pPr lvl="1" marL="914400" indent="-330200">
              <a:lnSpc>
                <a:spcPct val="92000"/>
              </a:lnSpc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Shopping Experiences</a:t>
            </a:r>
          </a:p>
        </p:txBody>
      </p:sp>
      <p:sp>
        <p:nvSpPr>
          <p:cNvPr id="130" name="Google Shape;80;p15"/>
          <p:cNvSpPr txBox="1"/>
          <p:nvPr/>
        </p:nvSpPr>
        <p:spPr>
          <a:xfrm>
            <a:off x="1314149" y="647953"/>
            <a:ext cx="69825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200">
                <a:solidFill>
                  <a:srgbClr val="EE220D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/</a:t>
            </a:r>
            <a:r>
              <a:rPr>
                <a:solidFill>
                  <a:srgbClr val="FFFFFF"/>
                </a:solidFill>
              </a:rPr>
              <a:t> </a:t>
            </a:r>
            <a:r>
              <a:rPr>
                <a:solidFill>
                  <a:srgbClr val="A9A9A9"/>
                </a:solidFill>
              </a:rPr>
              <a:t>Why a Watch Party?</a:t>
            </a:r>
          </a:p>
        </p:txBody>
      </p:sp>
      <p:sp>
        <p:nvSpPr>
          <p:cNvPr id="131" name="Google Shape;81;p15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32" name="Google Shape;82;p15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sp>
        <p:nvSpPr>
          <p:cNvPr id="133" name="Google Shape;83;p15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pic>
        <p:nvPicPr>
          <p:cNvPr id="134" name="Google Shape;84;p15" descr="Google Shape;84;p1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2997" y="238375"/>
            <a:ext cx="264301" cy="25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89;p16" descr="Google Shape;89;p16"/>
          <p:cNvPicPr>
            <a:picLocks noChangeAspect="1"/>
          </p:cNvPicPr>
          <p:nvPr/>
        </p:nvPicPr>
        <p:blipFill>
          <a:blip r:embed="rId2">
            <a:alphaModFix amt="17000"/>
            <a:extLst/>
          </a:blip>
          <a:stretch>
            <a:fillRect/>
          </a:stretch>
        </p:blipFill>
        <p:spPr>
          <a:xfrm>
            <a:off x="-106825" y="-84950"/>
            <a:ext cx="10267044" cy="5444324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Google Shape;90;p16"/>
          <p:cNvSpPr txBox="1"/>
          <p:nvPr>
            <p:ph type="body" sz="half" idx="1"/>
          </p:nvPr>
        </p:nvSpPr>
        <p:spPr>
          <a:xfrm>
            <a:off x="1159499" y="1125173"/>
            <a:ext cx="4881901" cy="2605202"/>
          </a:xfrm>
          <a:prstGeom prst="rect">
            <a:avLst/>
          </a:prstGeom>
        </p:spPr>
        <p:txBody>
          <a:bodyPr/>
          <a:lstStyle/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Audio Chat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Show/hide Cameras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Mute/unmute Mic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Gambling?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Purchasing?</a:t>
            </a:r>
          </a:p>
        </p:txBody>
      </p:sp>
      <p:sp>
        <p:nvSpPr>
          <p:cNvPr id="138" name="Google Shape;91;p16"/>
          <p:cNvSpPr txBox="1"/>
          <p:nvPr/>
        </p:nvSpPr>
        <p:spPr>
          <a:xfrm>
            <a:off x="1314149" y="647953"/>
            <a:ext cx="69825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200">
                <a:solidFill>
                  <a:srgbClr val="EE220D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/</a:t>
            </a:r>
            <a:r>
              <a:rPr>
                <a:solidFill>
                  <a:srgbClr val="FFFFFF"/>
                </a:solidFill>
              </a:rPr>
              <a:t> </a:t>
            </a:r>
            <a:r>
              <a:rPr>
                <a:solidFill>
                  <a:srgbClr val="A9A9A9"/>
                </a:solidFill>
              </a:rPr>
              <a:t>Interactivity</a:t>
            </a:r>
          </a:p>
        </p:txBody>
      </p:sp>
      <p:sp>
        <p:nvSpPr>
          <p:cNvPr id="139" name="Google Shape;92;p16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40" name="Google Shape;93;p16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sp>
        <p:nvSpPr>
          <p:cNvPr id="141" name="Google Shape;94;p16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pic>
        <p:nvPicPr>
          <p:cNvPr id="142" name="Google Shape;95;p16" descr="Google Shape;95;p1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2997" y="238375"/>
            <a:ext cx="264301" cy="25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00;p17" descr="Google Shape;100;p17"/>
          <p:cNvPicPr>
            <a:picLocks noChangeAspect="1"/>
          </p:cNvPicPr>
          <p:nvPr/>
        </p:nvPicPr>
        <p:blipFill>
          <a:blip r:embed="rId2">
            <a:alphaModFix amt="21000"/>
            <a:extLst/>
          </a:blip>
          <a:srcRect l="23236" t="0" r="13085" b="0"/>
          <a:stretch>
            <a:fillRect/>
          </a:stretch>
        </p:blipFill>
        <p:spPr>
          <a:xfrm>
            <a:off x="20" y="-43"/>
            <a:ext cx="9144001" cy="9579305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Google Shape;101;p17"/>
          <p:cNvSpPr txBox="1"/>
          <p:nvPr>
            <p:ph type="body" sz="quarter" idx="1"/>
          </p:nvPr>
        </p:nvSpPr>
        <p:spPr>
          <a:xfrm>
            <a:off x="1124599" y="1113024"/>
            <a:ext cx="4188002" cy="1125901"/>
          </a:xfrm>
          <a:prstGeom prst="rect">
            <a:avLst/>
          </a:prstGeom>
        </p:spPr>
        <p:txBody>
          <a:bodyPr/>
          <a:lstStyle/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Publish/subscribe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Conference Example</a:t>
            </a:r>
          </a:p>
        </p:txBody>
      </p:sp>
      <p:sp>
        <p:nvSpPr>
          <p:cNvPr id="146" name="Google Shape;102;p17"/>
          <p:cNvSpPr txBox="1"/>
          <p:nvPr/>
        </p:nvSpPr>
        <p:spPr>
          <a:xfrm>
            <a:off x="1314149" y="647953"/>
            <a:ext cx="69825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200">
                <a:solidFill>
                  <a:srgbClr val="EE220D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/</a:t>
            </a:r>
            <a:r>
              <a:rPr>
                <a:solidFill>
                  <a:srgbClr val="FFFFFF"/>
                </a:solidFill>
              </a:rPr>
              <a:t> </a:t>
            </a:r>
            <a:r>
              <a:rPr>
                <a:solidFill>
                  <a:srgbClr val="A9A9A9"/>
                </a:solidFill>
              </a:rPr>
              <a:t>Reusing Existing Pieces</a:t>
            </a:r>
          </a:p>
        </p:txBody>
      </p:sp>
      <p:sp>
        <p:nvSpPr>
          <p:cNvPr id="147" name="Google Shape;103;p17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48" name="Google Shape;104;p17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sp>
        <p:nvSpPr>
          <p:cNvPr id="149" name="Google Shape;105;p17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pic>
        <p:nvPicPr>
          <p:cNvPr id="150" name="Google Shape;106;p17" descr="Google Shape;106;p1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2997" y="238375"/>
            <a:ext cx="264301" cy="25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11;p18"/>
          <p:cNvSpPr txBox="1"/>
          <p:nvPr>
            <p:ph type="body" sz="quarter" idx="1"/>
          </p:nvPr>
        </p:nvSpPr>
        <p:spPr>
          <a:xfrm>
            <a:off x="1111546" y="1116140"/>
            <a:ext cx="3203701" cy="1977901"/>
          </a:xfrm>
          <a:prstGeom prst="rect">
            <a:avLst/>
          </a:prstGeom>
        </p:spPr>
        <p:txBody>
          <a:bodyPr/>
          <a:lstStyle/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Create the Room</a:t>
            </a:r>
          </a:p>
          <a:p>
            <a:pPr lvl="1" marL="914400"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WebSocket Host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Parameters</a:t>
            </a:r>
          </a:p>
          <a:p>
            <a:pPr lvl="1" marL="914400"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Room Name</a:t>
            </a:r>
          </a:p>
          <a:p>
            <a:pPr lvl="1" marL="914400"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Stream Name</a:t>
            </a:r>
          </a:p>
        </p:txBody>
      </p:sp>
      <p:pic>
        <p:nvPicPr>
          <p:cNvPr id="153" name="Google Shape;112;p18" descr="Google Shape;112;p1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58602" y="1146312"/>
            <a:ext cx="2217025" cy="2515629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Google Shape;113;p18"/>
          <p:cNvSpPr txBox="1"/>
          <p:nvPr/>
        </p:nvSpPr>
        <p:spPr>
          <a:xfrm>
            <a:off x="1314149" y="647953"/>
            <a:ext cx="69825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200">
                <a:solidFill>
                  <a:srgbClr val="EE220D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/</a:t>
            </a:r>
            <a:r>
              <a:rPr>
                <a:solidFill>
                  <a:srgbClr val="FFFFFF"/>
                </a:solidFill>
              </a:rPr>
              <a:t> </a:t>
            </a:r>
            <a:r>
              <a:rPr>
                <a:solidFill>
                  <a:srgbClr val="A9A9A9"/>
                </a:solidFill>
              </a:rPr>
              <a:t>Building Blocks - Creating the Room</a:t>
            </a:r>
          </a:p>
        </p:txBody>
      </p:sp>
      <p:sp>
        <p:nvSpPr>
          <p:cNvPr id="155" name="Google Shape;114;p18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56" name="Google Shape;115;p18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sp>
        <p:nvSpPr>
          <p:cNvPr id="157" name="Google Shape;116;p18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pic>
        <p:nvPicPr>
          <p:cNvPr id="158" name="Google Shape;117;p18" descr="Google Shape;117;p1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62997" y="238375"/>
            <a:ext cx="264301" cy="25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22;p19"/>
          <p:cNvSpPr txBox="1"/>
          <p:nvPr>
            <p:ph type="body" sz="half" idx="1"/>
          </p:nvPr>
        </p:nvSpPr>
        <p:spPr>
          <a:xfrm>
            <a:off x="1104211" y="1115672"/>
            <a:ext cx="4699501" cy="2028601"/>
          </a:xfrm>
          <a:prstGeom prst="rect">
            <a:avLst/>
          </a:prstGeom>
        </p:spPr>
        <p:txBody>
          <a:bodyPr/>
          <a:lstStyle/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Behind the Scenes</a:t>
            </a:r>
          </a:p>
          <a:p>
            <a:pPr lvl="1" marL="914400"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Shared Objects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User Perspective</a:t>
            </a:r>
          </a:p>
          <a:p>
            <a:pPr lvl="1" marL="914400"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Automatically Updates on Join/Exit</a:t>
            </a:r>
          </a:p>
        </p:txBody>
      </p:sp>
      <p:sp>
        <p:nvSpPr>
          <p:cNvPr id="163" name="Google Shape;123;p19"/>
          <p:cNvSpPr txBox="1"/>
          <p:nvPr/>
        </p:nvSpPr>
        <p:spPr>
          <a:xfrm>
            <a:off x="1314149" y="647953"/>
            <a:ext cx="69825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200">
                <a:solidFill>
                  <a:srgbClr val="EE220D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/</a:t>
            </a:r>
            <a:r>
              <a:rPr>
                <a:solidFill>
                  <a:srgbClr val="FFFFFF"/>
                </a:solidFill>
              </a:rPr>
              <a:t> </a:t>
            </a:r>
            <a:r>
              <a:rPr>
                <a:solidFill>
                  <a:srgbClr val="A9A9A9"/>
                </a:solidFill>
              </a:rPr>
              <a:t>Building Blocks - Joining a Room</a:t>
            </a:r>
          </a:p>
        </p:txBody>
      </p:sp>
      <p:sp>
        <p:nvSpPr>
          <p:cNvPr id="164" name="Google Shape;124;p19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65" name="Google Shape;125;p19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sp>
        <p:nvSpPr>
          <p:cNvPr id="166" name="Google Shape;126;p19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pic>
        <p:nvPicPr>
          <p:cNvPr id="167" name="Google Shape;127;p19" descr="Google Shape;127;p1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2997" y="238375"/>
            <a:ext cx="264301" cy="25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32;p20" descr="Google Shape;132;p20"/>
          <p:cNvPicPr>
            <a:picLocks noChangeAspect="1"/>
          </p:cNvPicPr>
          <p:nvPr/>
        </p:nvPicPr>
        <p:blipFill>
          <a:blip r:embed="rId2">
            <a:alphaModFix amt="19000"/>
            <a:extLst/>
          </a:blip>
          <a:stretch>
            <a:fillRect/>
          </a:stretch>
        </p:blipFill>
        <p:spPr>
          <a:xfrm>
            <a:off x="6" y="-6"/>
            <a:ext cx="9144001" cy="5148699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Google Shape;133;p20"/>
          <p:cNvSpPr txBox="1"/>
          <p:nvPr>
            <p:ph type="body" sz="quarter" idx="1"/>
          </p:nvPr>
        </p:nvSpPr>
        <p:spPr>
          <a:xfrm>
            <a:off x="1077725" y="1114447"/>
            <a:ext cx="2697000" cy="2334600"/>
          </a:xfrm>
          <a:prstGeom prst="rect">
            <a:avLst/>
          </a:prstGeom>
        </p:spPr>
        <p:txBody>
          <a:bodyPr/>
          <a:lstStyle/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Broadcast via RTMP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Subscribe via WebRTC</a:t>
            </a:r>
          </a:p>
          <a:p>
            <a:pPr indent="-330200">
              <a:buSzPts val="1600"/>
              <a:buFont typeface="Helvetica"/>
              <a:defRPr sz="1600">
                <a:latin typeface="Open Sans"/>
                <a:ea typeface="Open Sans"/>
                <a:cs typeface="Open Sans"/>
                <a:sym typeface="Open Sans"/>
              </a:defRPr>
            </a:pPr>
            <a:r>
              <a:t>Autoplay on Join</a:t>
            </a:r>
          </a:p>
        </p:txBody>
      </p:sp>
      <p:sp>
        <p:nvSpPr>
          <p:cNvPr id="173" name="Google Shape;134;p20"/>
          <p:cNvSpPr txBox="1"/>
          <p:nvPr/>
        </p:nvSpPr>
        <p:spPr>
          <a:xfrm>
            <a:off x="1314149" y="647953"/>
            <a:ext cx="69825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200">
                <a:solidFill>
                  <a:srgbClr val="EE220D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/</a:t>
            </a:r>
            <a:r>
              <a:rPr>
                <a:solidFill>
                  <a:srgbClr val="FFFFFF"/>
                </a:solidFill>
              </a:rPr>
              <a:t> </a:t>
            </a:r>
            <a:r>
              <a:rPr>
                <a:solidFill>
                  <a:srgbClr val="A9A9A9"/>
                </a:solidFill>
              </a:rPr>
              <a:t>Adding the Main Program</a:t>
            </a:r>
          </a:p>
        </p:txBody>
      </p:sp>
      <p:sp>
        <p:nvSpPr>
          <p:cNvPr id="174" name="Google Shape;135;p20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75" name="Google Shape;136;p20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sp>
        <p:nvSpPr>
          <p:cNvPr id="176" name="Google Shape;137;p20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pic>
        <p:nvPicPr>
          <p:cNvPr id="177" name="Google Shape;138;p20" descr="Google Shape;138;p2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2997" y="238375"/>
            <a:ext cx="264301" cy="25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43;p21" descr="Google Shape;143;p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6202" y="1241808"/>
            <a:ext cx="4069996" cy="3038252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Google Shape;145;p21"/>
          <p:cNvSpPr txBox="1"/>
          <p:nvPr/>
        </p:nvSpPr>
        <p:spPr>
          <a:xfrm>
            <a:off x="6442900" y="4133400"/>
            <a:ext cx="2104801" cy="487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212121"/>
                </a:solidFill>
                <a:latin typeface="Lato"/>
                <a:ea typeface="Lato"/>
                <a:cs typeface="Lato"/>
                <a:sym typeface="Lato"/>
              </a:defRPr>
            </a:lvl1pPr>
          </a:lstStyle>
          <a:p>
            <a:pPr/>
            <a:r>
              <a:t>Demo!</a:t>
            </a:r>
          </a:p>
        </p:txBody>
      </p:sp>
      <p:sp>
        <p:nvSpPr>
          <p:cNvPr id="181" name="Google Shape;146;p21"/>
          <p:cNvSpPr txBox="1"/>
          <p:nvPr/>
        </p:nvSpPr>
        <p:spPr>
          <a:xfrm>
            <a:off x="1314149" y="647953"/>
            <a:ext cx="698250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200">
                <a:solidFill>
                  <a:srgbClr val="EE220D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/</a:t>
            </a:r>
            <a:r>
              <a:rPr>
                <a:solidFill>
                  <a:srgbClr val="FFFFFF"/>
                </a:solidFill>
              </a:rPr>
              <a:t> </a:t>
            </a:r>
            <a:r>
              <a:rPr>
                <a:solidFill>
                  <a:srgbClr val="A9A9A9"/>
                </a:solidFill>
              </a:rPr>
              <a:t>How’s it Look?</a:t>
            </a:r>
          </a:p>
        </p:txBody>
      </p:sp>
      <p:sp>
        <p:nvSpPr>
          <p:cNvPr id="182" name="Google Shape;147;p21"/>
          <p:cNvSpPr/>
          <p:nvPr/>
        </p:nvSpPr>
        <p:spPr>
          <a:xfrm flipH="1">
            <a:off x="979003" y="12774"/>
            <a:ext cx="1" cy="5194202"/>
          </a:xfrm>
          <a:prstGeom prst="line">
            <a:avLst/>
          </a:prstGeom>
          <a:ln>
            <a:solidFill>
              <a:srgbClr val="595959"/>
            </a:solidFill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83" name="Google Shape;148;p21"/>
          <p:cNvSpPr txBox="1"/>
          <p:nvPr/>
        </p:nvSpPr>
        <p:spPr>
          <a:xfrm rot="16200000">
            <a:off x="-1336714" y="2378684"/>
            <a:ext cx="3652501" cy="355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sz="1200">
                <a:solidFill>
                  <a:srgbClr val="666666"/>
                </a:solidFill>
              </a:defRPr>
            </a:lvl1pPr>
          </a:lstStyle>
          <a:p>
            <a:pPr/>
            <a:r>
              <a:t>Red5 Pro Presentation - DigitalOcean</a:t>
            </a:r>
          </a:p>
        </p:txBody>
      </p:sp>
      <p:sp>
        <p:nvSpPr>
          <p:cNvPr id="184" name="Google Shape;149;p21"/>
          <p:cNvSpPr txBox="1"/>
          <p:nvPr/>
        </p:nvSpPr>
        <p:spPr>
          <a:xfrm>
            <a:off x="2937241" y="4772162"/>
            <a:ext cx="6020701" cy="26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defRPr sz="700">
                <a:solidFill>
                  <a:srgbClr val="666666"/>
                </a:solidFill>
              </a:defRPr>
            </a:lvl1pPr>
          </a:lstStyle>
          <a:p>
            <a:pPr/>
            <a:r>
              <a:t>Infrared5 Confidential Information subject to Non-Disclosure Agreement by and between Infrared5 and Recipient</a:t>
            </a:r>
          </a:p>
        </p:txBody>
      </p:sp>
      <p:pic>
        <p:nvPicPr>
          <p:cNvPr id="185" name="Google Shape;150;p21" descr="Google Shape;150;p2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2997" y="238375"/>
            <a:ext cx="264301" cy="258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212121"/>
      </a:dk1>
      <a:lt1>
        <a:srgbClr val="FFFFFF"/>
      </a:lt1>
      <a:dk2>
        <a:srgbClr val="A7A7A7"/>
      </a:dk2>
      <a:lt2>
        <a:srgbClr val="535353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Dar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12121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Dark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12121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